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5" r:id="rId32"/>
    <p:sldId id="266" r:id="rId33"/>
    <p:sldId id="289" r:id="rId34"/>
    <p:sldId id="290" r:id="rId35"/>
    <p:sldId id="291" r:id="rId36"/>
    <p:sldId id="293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6" r:id="rId68"/>
    <p:sldId id="325" r:id="rId69"/>
    <p:sldId id="324" r:id="rId70"/>
    <p:sldId id="323" r:id="rId71"/>
    <p:sldId id="327" r:id="rId72"/>
    <p:sldId id="328" r:id="rId73"/>
    <p:sldId id="329" r:id="rId74"/>
  </p:sldIdLst>
  <p:sldSz cx="8280400" cy="5759450"/>
  <p:notesSz cx="6858000" cy="9144000"/>
  <p:photoAlbum layout="1pic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030" y="942577"/>
            <a:ext cx="7038340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0" y="3025045"/>
            <a:ext cx="6210300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6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40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25662" y="306637"/>
            <a:ext cx="1785461" cy="488086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278" y="306637"/>
            <a:ext cx="5252879" cy="488086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93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3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65" y="1435864"/>
            <a:ext cx="7141845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4965" y="3854300"/>
            <a:ext cx="7141845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/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2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278" y="1533187"/>
            <a:ext cx="3519170" cy="365431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953" y="1533187"/>
            <a:ext cx="3519170" cy="365431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16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306639"/>
            <a:ext cx="7141845" cy="11132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357" y="1411865"/>
            <a:ext cx="3502997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357" y="2103799"/>
            <a:ext cx="3502997" cy="30943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1953" y="1411865"/>
            <a:ext cx="3520249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1953" y="2103799"/>
            <a:ext cx="3520249" cy="30943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8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7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41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383963"/>
            <a:ext cx="2670645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248" y="829256"/>
            <a:ext cx="4191953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6" y="1727835"/>
            <a:ext cx="2670645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2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383963"/>
            <a:ext cx="2670645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20248" y="829256"/>
            <a:ext cx="4191953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6" y="1727835"/>
            <a:ext cx="2670645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94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9278" y="306639"/>
            <a:ext cx="7141845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278" y="1533187"/>
            <a:ext cx="7141845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9278" y="5338158"/>
            <a:ext cx="186309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0059B-D5F2-4E84-8C41-CD88C185881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2883" y="5338158"/>
            <a:ext cx="2794635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8033" y="5338158"/>
            <a:ext cx="186309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20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09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54942" y="16136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参数估计与假设检验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330" y="1004046"/>
            <a:ext cx="318548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参数估计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点估计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矩法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无偏性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有效性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一致性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区间估计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平均值的区间估计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方差的区间估计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均值差的区间估计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配对数据的区间估计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方差比的区间估计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单侧置信区间估计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112952" y="1004046"/>
            <a:ext cx="36471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假设检验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/>
              <a:t>单个正态总体均值的假设检验</a:t>
            </a:r>
          </a:p>
          <a:p>
            <a:r>
              <a:rPr lang="en-US" altLang="zh-CN" dirty="0" smtClean="0"/>
              <a:t>	</a:t>
            </a:r>
            <a:r>
              <a:rPr lang="zh-CN" altLang="en-US" dirty="0"/>
              <a:t>两个正态总体均值的假设检验</a:t>
            </a:r>
          </a:p>
          <a:p>
            <a:r>
              <a:rPr lang="en-US" altLang="zh-CN" dirty="0" smtClean="0"/>
              <a:t>	</a:t>
            </a:r>
            <a:r>
              <a:rPr lang="zh-CN" altLang="en-US" dirty="0"/>
              <a:t>成对数据的</a:t>
            </a:r>
            <a:r>
              <a:rPr lang="en-US" altLang="zh-CN" dirty="0"/>
              <a:t>t-</a:t>
            </a:r>
            <a:r>
              <a:rPr lang="zh-CN" altLang="en-US" dirty="0" smtClean="0"/>
              <a:t>检验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/>
              <a:t>单个正态</a:t>
            </a:r>
            <a:r>
              <a:rPr lang="zh-CN" altLang="en-US" dirty="0" smtClean="0"/>
              <a:t>总体</a:t>
            </a:r>
            <a:r>
              <a:rPr lang="zh-CN" altLang="en-US" dirty="0"/>
              <a:t>方差</a:t>
            </a:r>
            <a:r>
              <a:rPr lang="zh-CN" altLang="en-US" dirty="0" smtClean="0"/>
              <a:t>的假设检验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两个</a:t>
            </a:r>
            <a:r>
              <a:rPr lang="zh-CN" altLang="en-US" dirty="0"/>
              <a:t>正态总体方差的假设检验</a:t>
            </a:r>
            <a:endParaRPr lang="en-US" altLang="zh-CN" dirty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二项分布总体的</a:t>
            </a:r>
            <a:r>
              <a:rPr lang="zh-CN" altLang="en-US" dirty="0" smtClean="0"/>
              <a:t>假设检验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卡方检验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Kolmogorov-Smirnov</a:t>
            </a:r>
            <a:r>
              <a:rPr lang="zh-CN" altLang="en-US" dirty="0" smtClean="0"/>
              <a:t>检验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Fisher</a:t>
            </a:r>
            <a:r>
              <a:rPr lang="zh-CN" altLang="en-US" dirty="0" smtClean="0"/>
              <a:t>精确检验</a:t>
            </a:r>
            <a:endParaRPr lang="en-US" altLang="zh-CN" dirty="0" smtClean="0"/>
          </a:p>
          <a:p>
            <a:r>
              <a:rPr lang="en-US" altLang="zh-CN" dirty="0"/>
              <a:t>	S</a:t>
            </a:r>
            <a:r>
              <a:rPr lang="en-US" altLang="zh-CN" dirty="0" smtClean="0"/>
              <a:t>pearman</a:t>
            </a:r>
            <a:r>
              <a:rPr lang="zh-CN" altLang="en-US" dirty="0" smtClean="0"/>
              <a:t>秩相关检验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/>
              <a:t>W</a:t>
            </a:r>
            <a:r>
              <a:rPr lang="en-US" altLang="zh-CN" dirty="0" smtClean="0"/>
              <a:t>ilcoxon</a:t>
            </a:r>
            <a:r>
              <a:rPr lang="zh-CN" altLang="en-US" dirty="0" smtClean="0"/>
              <a:t>符号秩检验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559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4094" y="1792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有效性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8" y="1213636"/>
            <a:ext cx="8002183" cy="306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1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483" y="152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一致性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45" y="1361777"/>
            <a:ext cx="7993778" cy="22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6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1694" y="2689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区间估计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0" y="1248358"/>
            <a:ext cx="8097151" cy="286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0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88" y="2028324"/>
            <a:ext cx="4857143" cy="33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" y="0"/>
            <a:ext cx="7560938" cy="17201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79459" y="319143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平均值的区间估计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6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26" y="1978132"/>
            <a:ext cx="5476946" cy="26655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03" y="191314"/>
            <a:ext cx="7565792" cy="17192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79459" y="319143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平均值的区间估计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16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573508"/>
            <a:ext cx="7566212" cy="7658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7981"/>
            <a:ext cx="6581378" cy="14955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5" y="2501614"/>
            <a:ext cx="4559628" cy="29041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18120" y="35843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方差的区间估计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09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9" y="2559399"/>
            <a:ext cx="4021070" cy="2716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573508"/>
            <a:ext cx="7566212" cy="7658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77981"/>
            <a:ext cx="6581378" cy="14955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8120" y="35843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方差的区间估计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21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" y="146721"/>
            <a:ext cx="8036365" cy="15307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13" y="1657524"/>
            <a:ext cx="5232608" cy="4034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51202" y="31882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均值</a:t>
            </a:r>
            <a:r>
              <a:rPr lang="zh-CN" altLang="en-US" dirty="0" smtClean="0">
                <a:solidFill>
                  <a:srgbClr val="FF0000"/>
                </a:solidFill>
              </a:rPr>
              <a:t>差的区间估计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" y="146721"/>
            <a:ext cx="8036365" cy="15307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67" y="1677457"/>
            <a:ext cx="5078240" cy="40061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27084" y="36805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均值</a:t>
            </a:r>
            <a:r>
              <a:rPr lang="zh-CN" altLang="en-US" dirty="0" smtClean="0">
                <a:solidFill>
                  <a:srgbClr val="FF0000"/>
                </a:solidFill>
              </a:rPr>
              <a:t>差的区间估计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00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6" y="188324"/>
            <a:ext cx="8007504" cy="34088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07" y="3659894"/>
            <a:ext cx="5073787" cy="1983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56119" y="42757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配对数据的区间估计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6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64" y="1292373"/>
            <a:ext cx="7929906" cy="3224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3318" y="1972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什么是参数估计？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576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48" y="102092"/>
            <a:ext cx="2704762" cy="4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9" y="511616"/>
            <a:ext cx="7530558" cy="17348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70" y="2371183"/>
            <a:ext cx="4857143" cy="3276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61313" y="37367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方差比的区间估计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021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6" y="2246485"/>
            <a:ext cx="5649044" cy="24468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8" y="102092"/>
            <a:ext cx="2704762" cy="4095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9" y="511616"/>
            <a:ext cx="7530558" cy="17348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88842" y="29649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方差比的区间估计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6" y="4896532"/>
            <a:ext cx="3066667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2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9336" y="14998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单</a:t>
            </a:r>
            <a:r>
              <a:rPr lang="zh-CN" altLang="en-US" dirty="0" smtClean="0">
                <a:solidFill>
                  <a:srgbClr val="FF0000"/>
                </a:solidFill>
              </a:rPr>
              <a:t>侧置信区间估计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2" y="743434"/>
            <a:ext cx="7971936" cy="12920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3" y="2177006"/>
            <a:ext cx="7971936" cy="230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99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0" y="88982"/>
            <a:ext cx="7790963" cy="11027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" y="1262285"/>
            <a:ext cx="3918210" cy="44051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295" y="2279136"/>
            <a:ext cx="3961905" cy="23714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6112" y="49743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单</a:t>
            </a:r>
            <a:r>
              <a:rPr lang="zh-CN" altLang="en-US" dirty="0" smtClean="0">
                <a:solidFill>
                  <a:srgbClr val="FF0000"/>
                </a:solidFill>
              </a:rPr>
              <a:t>侧置信区间估计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3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9271" y="170329"/>
            <a:ext cx="203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假设检验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4" y="1245736"/>
            <a:ext cx="7875463" cy="14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27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5" y="228231"/>
            <a:ext cx="7794121" cy="49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73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2" y="600278"/>
            <a:ext cx="8013577" cy="1495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3" y="2518782"/>
            <a:ext cx="8013577" cy="22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53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1" y="888381"/>
            <a:ext cx="7342857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4" y="1113906"/>
            <a:ext cx="7971645" cy="30734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3765" y="3406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假设检验中的两类错误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442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047" y="896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单个正态总体均值的假设检验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663746"/>
            <a:ext cx="7144870" cy="31334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293" y="3370182"/>
            <a:ext cx="4600342" cy="232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7" y="1387571"/>
            <a:ext cx="7908892" cy="25330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43318" y="1972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参数估计的两种方法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3447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3" y="524549"/>
            <a:ext cx="8045600" cy="40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26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2047" y="25101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两个正态总体均值的假设检验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1578877"/>
            <a:ext cx="7793200" cy="206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44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" y="275753"/>
            <a:ext cx="8027669" cy="37099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51" y="4223138"/>
            <a:ext cx="6552792" cy="140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00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66" y="1505732"/>
            <a:ext cx="5639985" cy="23490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942" y="44823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两个正态总体均值的假设检验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449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8942" y="349624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成对数据的</a:t>
            </a:r>
            <a:r>
              <a:rPr lang="en-US" altLang="zh-CN" dirty="0" smtClean="0"/>
              <a:t>t-</a:t>
            </a:r>
            <a:r>
              <a:rPr lang="zh-CN" altLang="en-US" dirty="0" smtClean="0"/>
              <a:t>检验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10" y="1363685"/>
            <a:ext cx="4790172" cy="23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5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23" y="16136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单个正态总体方差的假设检验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1319768"/>
            <a:ext cx="7662411" cy="25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4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2" y="814448"/>
            <a:ext cx="7910197" cy="32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08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2" y="360293"/>
            <a:ext cx="6533333" cy="33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716"/>
          <a:stretch/>
        </p:blipFill>
        <p:spPr>
          <a:xfrm>
            <a:off x="317722" y="3731722"/>
            <a:ext cx="3038095" cy="8892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277" y="3200381"/>
            <a:ext cx="3895682" cy="2334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841" y="1631702"/>
            <a:ext cx="41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37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9" y="515198"/>
            <a:ext cx="3922621" cy="25059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090" y="3435110"/>
            <a:ext cx="4104762" cy="21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965" y="1412966"/>
            <a:ext cx="4344887" cy="50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2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23" y="16136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</a:t>
            </a:r>
            <a:r>
              <a:rPr lang="zh-CN" altLang="en-US" dirty="0" smtClean="0"/>
              <a:t>个正态总体方差的假设检验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1291774"/>
            <a:ext cx="7895166" cy="27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3318" y="1972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点估计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4" y="781249"/>
            <a:ext cx="7959326" cy="14478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" y="2202240"/>
            <a:ext cx="7959326" cy="10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07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5" y="360640"/>
            <a:ext cx="7999659" cy="37198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43317" y="437914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标准方法   </a:t>
            </a:r>
            <a:r>
              <a:rPr lang="en-US" altLang="zh-CN" i="1" dirty="0" smtClean="0">
                <a:solidFill>
                  <a:srgbClr val="FF0000"/>
                </a:solidFill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i="1" dirty="0" smtClean="0">
                <a:solidFill>
                  <a:srgbClr val="FF0000"/>
                </a:solidFill>
              </a:rPr>
              <a:t>μ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el-GR" altLang="zh-CN" i="1" dirty="0" smtClean="0">
                <a:solidFill>
                  <a:srgbClr val="FF0000"/>
                </a:solidFill>
              </a:rPr>
              <a:t>σ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1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09246" y="4379140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新</a:t>
            </a:r>
            <a:r>
              <a:rPr lang="zh-CN" altLang="en-US" dirty="0" smtClean="0">
                <a:solidFill>
                  <a:srgbClr val="FF0000"/>
                </a:solidFill>
              </a:rPr>
              <a:t>方法   </a:t>
            </a:r>
            <a:r>
              <a:rPr lang="en-US" altLang="zh-CN" i="1" dirty="0" smtClean="0">
                <a:solidFill>
                  <a:srgbClr val="FF0000"/>
                </a:solidFill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i="1" dirty="0" smtClean="0">
                <a:solidFill>
                  <a:srgbClr val="FF0000"/>
                </a:solidFill>
              </a:rPr>
              <a:t>μ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el-GR" altLang="zh-CN" i="1" dirty="0" smtClean="0">
                <a:solidFill>
                  <a:srgbClr val="FF0000"/>
                </a:solidFill>
              </a:rPr>
              <a:t>σ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9575" b="13749"/>
          <a:stretch/>
        </p:blipFill>
        <p:spPr>
          <a:xfrm>
            <a:off x="1971713" y="5047130"/>
            <a:ext cx="428571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73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5" y="216222"/>
            <a:ext cx="4428571" cy="2171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59" y="3761176"/>
            <a:ext cx="5000000" cy="17333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689" y="819095"/>
            <a:ext cx="4266667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9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2" y="1124009"/>
            <a:ext cx="7999657" cy="32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7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23" y="1613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二项分布总体的假设检验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846837"/>
            <a:ext cx="7682539" cy="18117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4" y="3477969"/>
            <a:ext cx="7745506" cy="16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36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26" y="1041952"/>
            <a:ext cx="6059632" cy="19378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3" y="3491059"/>
            <a:ext cx="7646894" cy="7109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7223" y="1613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二项分布总体的假设检验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40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9" y="83698"/>
            <a:ext cx="2894850" cy="2265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39" y="2453317"/>
            <a:ext cx="2946385" cy="31716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073" y="510369"/>
            <a:ext cx="4697511" cy="4536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267" y="808915"/>
            <a:ext cx="1342857" cy="6095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07858" y="9026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二项分布总体的假设检验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11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33" y="628311"/>
            <a:ext cx="7486434" cy="1607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18" y="2662719"/>
            <a:ext cx="5361905" cy="17428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33" y="4629694"/>
            <a:ext cx="7486434" cy="7493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223" y="1613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二项分布总体的假设检验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2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10753" y="1255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非参数检验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9" y="1459848"/>
            <a:ext cx="8029540" cy="25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21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3" y="126750"/>
            <a:ext cx="3190753" cy="4507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3" y="740242"/>
            <a:ext cx="7941777" cy="37779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22613" y="5038165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FF0000"/>
                </a:solidFill>
              </a:rPr>
              <a:t>H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: </a:t>
            </a:r>
            <a:r>
              <a:rPr lang="en-US" altLang="zh-CN" i="1" dirty="0" smtClean="0">
                <a:solidFill>
                  <a:srgbClr val="FF0000"/>
                </a:solidFill>
              </a:rPr>
              <a:t>P</a:t>
            </a:r>
            <a:r>
              <a:rPr lang="en-US" altLang="zh-CN" dirty="0" smtClean="0">
                <a:solidFill>
                  <a:srgbClr val="FF0000"/>
                </a:solidFill>
              </a:rPr>
              <a:t>(A)=</a:t>
            </a:r>
            <a:r>
              <a:rPr lang="en-US" altLang="zh-CN" i="1" dirty="0" smtClean="0">
                <a:solidFill>
                  <a:srgbClr val="FF0000"/>
                </a:solidFill>
              </a:rPr>
              <a:t>P</a:t>
            </a:r>
            <a:r>
              <a:rPr lang="en-US" altLang="zh-CN" dirty="0" smtClean="0">
                <a:solidFill>
                  <a:srgbClr val="FF0000"/>
                </a:solidFill>
              </a:rPr>
              <a:t>(B)=</a:t>
            </a:r>
            <a:r>
              <a:rPr lang="en-US" altLang="zh-CN" i="1" dirty="0" smtClean="0">
                <a:solidFill>
                  <a:srgbClr val="FF0000"/>
                </a:solidFill>
              </a:rPr>
              <a:t>P</a:t>
            </a:r>
            <a:r>
              <a:rPr lang="en-US" altLang="zh-CN" dirty="0" smtClean="0">
                <a:solidFill>
                  <a:srgbClr val="FF0000"/>
                </a:solidFill>
              </a:rPr>
              <a:t>(C)=</a:t>
            </a:r>
            <a:r>
              <a:rPr lang="en-US" altLang="zh-CN" i="1" dirty="0" smtClean="0">
                <a:solidFill>
                  <a:srgbClr val="FF0000"/>
                </a:solidFill>
              </a:rPr>
              <a:t>P</a:t>
            </a:r>
            <a:r>
              <a:rPr lang="en-US" altLang="zh-CN" dirty="0" smtClean="0">
                <a:solidFill>
                  <a:srgbClr val="FF0000"/>
                </a:solidFill>
              </a:rPr>
              <a:t>(D)=</a:t>
            </a:r>
            <a:r>
              <a:rPr lang="en-US" altLang="zh-CN" i="1" dirty="0" smtClean="0">
                <a:solidFill>
                  <a:srgbClr val="FF0000"/>
                </a:solidFill>
              </a:rPr>
              <a:t>P</a:t>
            </a:r>
            <a:r>
              <a:rPr lang="en-US" altLang="zh-CN" dirty="0" smtClean="0">
                <a:solidFill>
                  <a:srgbClr val="FF0000"/>
                </a:solidFill>
              </a:rPr>
              <a:t>(E)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82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8" y="236559"/>
            <a:ext cx="7632857" cy="39087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44" y="3994799"/>
            <a:ext cx="4128270" cy="152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9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0636" y="116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矩法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1" y="485874"/>
            <a:ext cx="6340916" cy="35413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6" y="4186173"/>
            <a:ext cx="6621185" cy="15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82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2" y="378896"/>
            <a:ext cx="7986779" cy="440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81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4" y="93687"/>
            <a:ext cx="3542857" cy="3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4" y="2131315"/>
            <a:ext cx="7935786" cy="19122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24" y="753776"/>
            <a:ext cx="7935786" cy="12028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319" y="4218210"/>
            <a:ext cx="5216195" cy="13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89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4" y="93687"/>
            <a:ext cx="3542857" cy="390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4" y="709822"/>
            <a:ext cx="7342305" cy="14417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88" y="2241177"/>
            <a:ext cx="6720789" cy="34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49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6" y="1068235"/>
            <a:ext cx="7976137" cy="30195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17" y="4565398"/>
            <a:ext cx="7680302" cy="3799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24" y="93687"/>
            <a:ext cx="3542857" cy="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87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0" y="92568"/>
            <a:ext cx="2200000" cy="4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2" y="766964"/>
            <a:ext cx="7467551" cy="13756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58" y="92568"/>
            <a:ext cx="2696595" cy="4231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02" y="2388390"/>
            <a:ext cx="7603470" cy="30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15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1" y="995071"/>
            <a:ext cx="5627614" cy="29852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0" y="92568"/>
            <a:ext cx="2200000" cy="4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64" y="4570802"/>
            <a:ext cx="7574012" cy="72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86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68" y="819883"/>
            <a:ext cx="7146332" cy="4328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0" y="92568"/>
            <a:ext cx="2200000" cy="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46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070702"/>
            <a:ext cx="5595312" cy="28379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0" y="92568"/>
            <a:ext cx="2200000" cy="4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70" y="4591733"/>
            <a:ext cx="7392101" cy="41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2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769" y="343579"/>
            <a:ext cx="2696595" cy="4231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99" y="1285705"/>
            <a:ext cx="2200000" cy="4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19" y="1285705"/>
            <a:ext cx="2866667" cy="3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32" y="2104111"/>
            <a:ext cx="7917857" cy="15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13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4" y="725377"/>
            <a:ext cx="7845022" cy="35033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4" y="102364"/>
            <a:ext cx="2866667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5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4" y="262536"/>
            <a:ext cx="6696979" cy="29143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4" y="3158970"/>
            <a:ext cx="6696979" cy="252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3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52" y="831875"/>
            <a:ext cx="7795995" cy="40118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4" y="102364"/>
            <a:ext cx="2866667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74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14" y="653645"/>
            <a:ext cx="5085006" cy="39631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4" y="102364"/>
            <a:ext cx="2866667" cy="3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44" y="4787152"/>
            <a:ext cx="7845022" cy="7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78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1" y="132630"/>
            <a:ext cx="1228571" cy="4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61" y="2279840"/>
            <a:ext cx="7805474" cy="25097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9178" y="115644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检验一个样本是否来自某个总体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237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3" y="651830"/>
            <a:ext cx="8011706" cy="15540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61" y="132630"/>
            <a:ext cx="1228571" cy="4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8" y="2304894"/>
            <a:ext cx="8011706" cy="22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96" y="657473"/>
            <a:ext cx="7362161" cy="11171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61" y="132630"/>
            <a:ext cx="1228571" cy="4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19" y="4517239"/>
            <a:ext cx="7996517" cy="7342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19" y="5251531"/>
            <a:ext cx="3860375" cy="417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68" y="1774617"/>
            <a:ext cx="4701637" cy="27426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760" y="2160213"/>
            <a:ext cx="942857" cy="6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176" y="2891761"/>
            <a:ext cx="3920058" cy="5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9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7905" y="1480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秩统计量与秩检验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4" y="606049"/>
            <a:ext cx="7826533" cy="7194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3" y="1288336"/>
            <a:ext cx="7826533" cy="4063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03" y="1778060"/>
            <a:ext cx="4439374" cy="20880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462" y="3949478"/>
            <a:ext cx="4080747" cy="16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657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4232" y="149082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Spearman</a:t>
            </a:r>
            <a:r>
              <a:rPr lang="zh-CN" altLang="en-US" dirty="0" smtClean="0"/>
              <a:t>秩相关检验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2" y="735057"/>
            <a:ext cx="7716427" cy="18323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2" y="3091600"/>
            <a:ext cx="7948841" cy="11218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335" y="4037989"/>
            <a:ext cx="6379089" cy="15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996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62" y="1075967"/>
            <a:ext cx="4207520" cy="18734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4232" y="149082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Spearman</a:t>
            </a:r>
            <a:r>
              <a:rPr lang="zh-CN" altLang="en-US" dirty="0" smtClean="0"/>
              <a:t>秩相关检验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2" y="3565611"/>
            <a:ext cx="7689533" cy="112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840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9953" y="193906"/>
            <a:ext cx="173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Wilcoxon</a:t>
            </a:r>
            <a:r>
              <a:rPr lang="zh-CN" altLang="en-US" dirty="0" smtClean="0"/>
              <a:t>秩检验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" y="1061506"/>
            <a:ext cx="7871148" cy="28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42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9953" y="193906"/>
            <a:ext cx="173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Wilcoxon</a:t>
            </a:r>
            <a:r>
              <a:rPr lang="zh-CN" altLang="en-US" dirty="0" smtClean="0"/>
              <a:t>秩检验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" y="733280"/>
            <a:ext cx="7831166" cy="42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8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8941" y="11366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估计量的优良性准则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8941" y="7329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无偏估计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1182934"/>
            <a:ext cx="7280805" cy="45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02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" y="708163"/>
            <a:ext cx="7765529" cy="18253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9953" y="193906"/>
            <a:ext cx="173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Wilcoxon</a:t>
            </a:r>
            <a:r>
              <a:rPr lang="zh-CN" altLang="en-US" dirty="0" smtClean="0"/>
              <a:t>秩检验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4" y="2533495"/>
            <a:ext cx="7568305" cy="7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87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29" y="1006561"/>
            <a:ext cx="7652990" cy="28751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0988" y="170330"/>
            <a:ext cx="173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Wilcoxon</a:t>
            </a:r>
            <a:r>
              <a:rPr lang="zh-CN" altLang="en-US" dirty="0" smtClean="0"/>
              <a:t>秩检验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8" y="4205999"/>
            <a:ext cx="7757631" cy="76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77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0988" y="170330"/>
            <a:ext cx="173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Wilcoxon</a:t>
            </a:r>
            <a:r>
              <a:rPr lang="zh-CN" altLang="en-US" dirty="0" smtClean="0"/>
              <a:t>秩检验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9" y="974692"/>
            <a:ext cx="7792424" cy="32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01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0988" y="170330"/>
            <a:ext cx="173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Wilcoxon</a:t>
            </a:r>
            <a:r>
              <a:rPr lang="zh-CN" altLang="en-US" dirty="0" smtClean="0"/>
              <a:t>秩检验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8" y="672612"/>
            <a:ext cx="5209524" cy="26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7" y="4091444"/>
            <a:ext cx="7883621" cy="109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4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7" y="564071"/>
            <a:ext cx="8094819" cy="43938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0612" y="519056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样本平均值是总体平均值的无偏估计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99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72" y="62754"/>
            <a:ext cx="6687457" cy="31542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3" y="3262756"/>
            <a:ext cx="6750210" cy="24166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5821" y="127052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样本方差是总体方差的有偏估计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0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557</TotalTime>
  <Words>194</Words>
  <Application>Microsoft Office PowerPoint</Application>
  <PresentationFormat>自定义</PresentationFormat>
  <Paragraphs>74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0" baseType="lpstr">
      <vt:lpstr>等线</vt:lpstr>
      <vt:lpstr>等线 Light</vt:lpstr>
      <vt:lpstr>宋体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Wen</dc:creator>
  <cp:lastModifiedBy>Yao Wen</cp:lastModifiedBy>
  <cp:revision>304</cp:revision>
  <dcterms:created xsi:type="dcterms:W3CDTF">2018-03-11T13:21:55Z</dcterms:created>
  <dcterms:modified xsi:type="dcterms:W3CDTF">2018-04-25T03:24:17Z</dcterms:modified>
</cp:coreProperties>
</file>